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1" r:id="rId3"/>
    <p:sldId id="272" r:id="rId4"/>
    <p:sldId id="273" r:id="rId5"/>
    <p:sldId id="274" r:id="rId6"/>
    <p:sldId id="280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CD347-5F1D-45C0-A5C5-7B5C799A92FC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5C5B-4FE5-4A47-829F-9F6E49C894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78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678D-4874-460E-85E4-C5CF96085367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68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10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9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79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17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54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0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0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40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0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2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C446-F209-4863-9075-63C8A98630B7}" type="datetimeFigureOut">
              <a:rPr lang="es-CO" smtClean="0"/>
              <a:t>15/09/2018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7CA0-831F-4EB1-BEFC-7509D65BC5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73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" y="6273348"/>
            <a:ext cx="12178571" cy="584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coingeco@gmail.com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85611" y="297126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9" y="6270899"/>
            <a:ext cx="687739" cy="6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7" y="6397903"/>
            <a:ext cx="480053" cy="3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1" y="6375942"/>
            <a:ext cx="433732" cy="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imagenes de ingenieria ambient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2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3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9" y="1448972"/>
            <a:ext cx="4265881" cy="30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cxnSp>
        <p:nvCxnSpPr>
          <p:cNvPr id="12" name="2 Conector recto"/>
          <p:cNvCxnSpPr>
            <a:cxnSpLocks/>
          </p:cNvCxnSpPr>
          <p:nvPr/>
        </p:nvCxnSpPr>
        <p:spPr>
          <a:xfrm>
            <a:off x="7425736" y="903345"/>
            <a:ext cx="919" cy="4760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7743406" y="2772437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logo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1273742" y="218766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r>
              <a:rPr lang="es-ES" sz="2800" kern="150" dirty="0" smtClean="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x</a:t>
            </a:r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4"/>
          <p:cNvSpPr txBox="1"/>
          <p:nvPr/>
        </p:nvSpPr>
        <p:spPr>
          <a:xfrm>
            <a:off x="611400" y="2630103"/>
            <a:ext cx="629691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Comercial </a:t>
            </a:r>
          </a:p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COINGECO</a:t>
            </a:r>
          </a:p>
          <a:p>
            <a:pPr algn="ctr"/>
            <a:r>
              <a:rPr lang="es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Ideales en proyectos y servicios ambientales</a:t>
            </a:r>
            <a:endParaRPr lang="es-E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8" y="1775305"/>
            <a:ext cx="4265881" cy="30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6273348"/>
            <a:ext cx="12178571" cy="584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coingeco@gmail.com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85611" y="297126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9" y="6270899"/>
            <a:ext cx="687739" cy="6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7" y="6397903"/>
            <a:ext cx="480053" cy="3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1" y="6375942"/>
            <a:ext cx="433732" cy="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2 Conector recto"/>
          <p:cNvCxnSpPr>
            <a:cxnSpLocks/>
          </p:cNvCxnSpPr>
          <p:nvPr/>
        </p:nvCxnSpPr>
        <p:spPr>
          <a:xfrm>
            <a:off x="7739635" y="903345"/>
            <a:ext cx="919" cy="4760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7"/>
          <p:cNvSpPr/>
          <p:nvPr/>
        </p:nvSpPr>
        <p:spPr>
          <a:xfrm>
            <a:off x="359040" y="1121911"/>
            <a:ext cx="69918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Apreciados señores,</a:t>
            </a:r>
            <a:endParaRPr lang="es-CO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 </a:t>
            </a:r>
            <a:endParaRPr lang="es-CO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Reciba un cordial saludo de nuestra </a:t>
            </a:r>
            <a:r>
              <a:rPr lang="es-ES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compañía COINGECO; </a:t>
            </a:r>
            <a:r>
              <a:rPr lang="es-ES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líder en crear soluciones integrales que potencialicen el cumplimiento de obligaciones y responsabilidades ambientales en las empresas del sector industrial y comercial.</a:t>
            </a:r>
            <a:endParaRPr lang="es-CO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 </a:t>
            </a:r>
            <a:endParaRPr lang="es-CO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Manejamos </a:t>
            </a:r>
            <a:r>
              <a:rPr lang="es-ES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un esquema </a:t>
            </a:r>
            <a:r>
              <a:rPr lang="es-ES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de servicio en cuanto a planeación estratégica de diseño y ejecución de proyectos enmarcados con el mejoramiento continuo y cumplimiento de la normatividad vigente en cuanto a protección y cuidado ambiental; </a:t>
            </a:r>
            <a:r>
              <a:rPr lang="es-ES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 continuación, anexamos </a:t>
            </a:r>
            <a:r>
              <a:rPr lang="es-ES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nuestro brochure comercial </a:t>
            </a:r>
            <a:r>
              <a:rPr lang="es-ES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con el fin de brindar la mejor solución ambiental que se adapte a las necesidades de su compañía.</a:t>
            </a:r>
          </a:p>
          <a:p>
            <a:pPr algn="just">
              <a:spcAft>
                <a:spcPts val="0"/>
              </a:spcAft>
            </a:pPr>
            <a:endParaRPr lang="es-ES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Estamos a su disposición para aclarar o ampliar la información que consideren necesaria.</a:t>
            </a:r>
            <a:endParaRPr lang="es-CO" sz="16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8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11" y="1121911"/>
            <a:ext cx="3805455" cy="3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7874758" y="4492688"/>
            <a:ext cx="4067033" cy="5977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6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440393"/>
            <a:ext cx="4265881" cy="30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6273348"/>
            <a:ext cx="12178571" cy="584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coingeco@gmail.com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85611" y="297126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9" y="6270899"/>
            <a:ext cx="687739" cy="6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7" y="6397903"/>
            <a:ext cx="480053" cy="3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1" y="6375942"/>
            <a:ext cx="433732" cy="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2 Conector recto"/>
          <p:cNvCxnSpPr>
            <a:cxnSpLocks/>
          </p:cNvCxnSpPr>
          <p:nvPr/>
        </p:nvCxnSpPr>
        <p:spPr>
          <a:xfrm>
            <a:off x="4899537" y="714280"/>
            <a:ext cx="919" cy="4760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7"/>
          <p:cNvSpPr/>
          <p:nvPr/>
        </p:nvSpPr>
        <p:spPr>
          <a:xfrm>
            <a:off x="5524311" y="747920"/>
            <a:ext cx="5571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800" dirty="0" smtClean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Crear </a:t>
            </a:r>
            <a:r>
              <a:rPr lang="es-CO" sz="2800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soluciones </a:t>
            </a:r>
            <a:r>
              <a:rPr lang="es-CO" sz="2800" b="1" i="1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integrales  </a:t>
            </a:r>
            <a:r>
              <a:rPr lang="es-CO" sz="2800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que</a:t>
            </a:r>
            <a:r>
              <a:rPr lang="es-CO" sz="2800" b="1" i="1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es-CO" sz="2800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potencialicen</a:t>
            </a:r>
            <a:r>
              <a:rPr lang="es-CO" sz="2800" b="1" i="1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el cumplimiento de obligaciones y responsabilidades ambientales</a:t>
            </a:r>
            <a:r>
              <a:rPr lang="es-CO" sz="2800" b="1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 </a:t>
            </a:r>
            <a:r>
              <a:rPr lang="es-CO" sz="2800" dirty="0" smtClean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con servicios de planeación</a:t>
            </a:r>
            <a:r>
              <a:rPr lang="es-CO" sz="2800" dirty="0" smtClean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 diseño, y ejecución de proyectos enmarcados en el mejoramiento continuo y el cumplimiento de la normatividad vigente en cuanto a la protección del medio ambiente</a:t>
            </a:r>
            <a:endParaRPr lang="es-CO" sz="2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8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4" y="1033280"/>
            <a:ext cx="4457169" cy="38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80679" y="4897585"/>
            <a:ext cx="4457169" cy="5977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8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11" y="3630"/>
            <a:ext cx="1553643" cy="9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6273348"/>
            <a:ext cx="12178571" cy="584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coingeco@gmail.com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85611" y="297126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9" y="6270899"/>
            <a:ext cx="687739" cy="6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7" y="6397903"/>
            <a:ext cx="480053" cy="3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1" y="6375942"/>
            <a:ext cx="433732" cy="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850623" y="724439"/>
            <a:ext cx="4546150" cy="5977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Áreas de servicio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8" name="Picture 1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sharpenSoften amount="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6" y="1389205"/>
            <a:ext cx="10340772" cy="487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19"/>
          <p:cNvSpPr/>
          <p:nvPr/>
        </p:nvSpPr>
        <p:spPr>
          <a:xfrm>
            <a:off x="5357358" y="1812869"/>
            <a:ext cx="1627099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Elaboración, implementación y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de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PGIRS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21"/>
          <p:cNvSpPr/>
          <p:nvPr/>
        </p:nvSpPr>
        <p:spPr>
          <a:xfrm>
            <a:off x="7382532" y="1812869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ambiental de procesos industriales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22"/>
          <p:cNvSpPr/>
          <p:nvPr/>
        </p:nvSpPr>
        <p:spPr>
          <a:xfrm>
            <a:off x="5357154" y="3225799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ante entidades ambientales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23"/>
          <p:cNvSpPr/>
          <p:nvPr/>
        </p:nvSpPr>
        <p:spPr>
          <a:xfrm>
            <a:off x="3245822" y="3225799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Tramites ante entidades ambientales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24"/>
          <p:cNvSpPr/>
          <p:nvPr/>
        </p:nvSpPr>
        <p:spPr>
          <a:xfrm>
            <a:off x="7408929" y="3225799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 plantas de tratamiento de agua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11"/>
          <p:cNvSpPr/>
          <p:nvPr/>
        </p:nvSpPr>
        <p:spPr>
          <a:xfrm>
            <a:off x="3205028" y="1812869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Planes de saneamiento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22"/>
          <p:cNvSpPr/>
          <p:nvPr/>
        </p:nvSpPr>
        <p:spPr>
          <a:xfrm>
            <a:off x="5357154" y="4688504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Asesoría Ambiental</a:t>
            </a:r>
          </a:p>
        </p:txBody>
      </p:sp>
      <p:sp>
        <p:nvSpPr>
          <p:cNvPr id="41" name="Rectángulo 23"/>
          <p:cNvSpPr/>
          <p:nvPr/>
        </p:nvSpPr>
        <p:spPr>
          <a:xfrm>
            <a:off x="3287967" y="4688504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Elaboración y Actualización de PMA</a:t>
            </a:r>
          </a:p>
        </p:txBody>
      </p:sp>
      <p:sp>
        <p:nvSpPr>
          <p:cNvPr id="42" name="Rectángulo 24"/>
          <p:cNvSpPr/>
          <p:nvPr/>
        </p:nvSpPr>
        <p:spPr>
          <a:xfrm>
            <a:off x="7408929" y="4688504"/>
            <a:ext cx="1627373" cy="130286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Educación Ambiental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6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468316"/>
            <a:ext cx="11214123" cy="465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11" y="43124"/>
            <a:ext cx="1553643" cy="9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850623" y="763933"/>
            <a:ext cx="4546150" cy="5977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 éxito P+L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815152" y="1659385"/>
            <a:ext cx="3794079" cy="412254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3M Colombia (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-Cundinamarca)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1"/>
          <p:cNvSpPr/>
          <p:nvPr/>
        </p:nvSpPr>
        <p:spPr>
          <a:xfrm>
            <a:off x="7178723" y="1653744"/>
            <a:ext cx="4390243" cy="412253"/>
          </a:xfrm>
          <a:prstGeom prst="rect">
            <a:avLst/>
          </a:prstGeom>
          <a:solidFill>
            <a:srgbClr val="1158A7">
              <a:alpha val="8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2" tIns="60961" rIns="121922" bIns="60961" rtlCol="0" anchor="ctr"/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MCT Transporte terrestre de carga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4836" y="2726859"/>
            <a:ext cx="525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Reducción del consumo de materia prima mediante la implementación de procesos de diseño y soluciones tecnológicas del polipropileno.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11899" y="2696360"/>
            <a:ext cx="525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optimización de </a:t>
            </a:r>
            <a:r>
              <a:rPr lang="es-CO" dirty="0" err="1" smtClean="0"/>
              <a:t>vinipel</a:t>
            </a:r>
            <a:r>
              <a:rPr lang="es-CO" dirty="0" smtClean="0"/>
              <a:t>, disminución de la cantidad de residuos que llegan a los rellenos sanitarios y obtener retribución económica que es destinado para el mantenimiento de programas de gestión ambiental.</a:t>
            </a:r>
            <a:endParaRPr lang="es-CO" dirty="0"/>
          </a:p>
        </p:txBody>
      </p:sp>
      <p:cxnSp>
        <p:nvCxnSpPr>
          <p:cNvPr id="17" name="2 Conector recto"/>
          <p:cNvCxnSpPr>
            <a:cxnSpLocks/>
          </p:cNvCxnSpPr>
          <p:nvPr/>
        </p:nvCxnSpPr>
        <p:spPr>
          <a:xfrm>
            <a:off x="5979925" y="1703149"/>
            <a:ext cx="0" cy="4383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1" y="6273348"/>
            <a:ext cx="12178571" cy="584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coingeco@gmail.com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Resultado de imagen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9" y="6270899"/>
            <a:ext cx="687739" cy="6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n para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7" y="6397903"/>
            <a:ext cx="480053" cy="3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1" y="6375942"/>
            <a:ext cx="433732" cy="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Resultado de imagen para 3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" y="1583890"/>
            <a:ext cx="873528" cy="5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956789" y="2287203"/>
            <a:ext cx="4546150" cy="2988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 de cintas, esponjillas y adhesivos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6161" y="3895025"/>
            <a:ext cx="488589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Beneficios $: inversión inicial$ 79.700.00</a:t>
            </a:r>
          </a:p>
          <a:p>
            <a:r>
              <a:rPr lang="es-CO" dirty="0" smtClean="0"/>
              <a:t>Ahorro económico: $46.000.00</a:t>
            </a:r>
          </a:p>
          <a:p>
            <a:r>
              <a:rPr lang="es-CO" dirty="0" smtClean="0"/>
              <a:t>Retorno de inversión: 21 meses</a:t>
            </a:r>
            <a:endParaRPr lang="es-CO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46160" y="4987373"/>
            <a:ext cx="4885899" cy="923330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Beneficios ambientales: Energía ahorrada 170,576kwh/año</a:t>
            </a:r>
          </a:p>
          <a:p>
            <a:r>
              <a:rPr lang="es-CO" dirty="0" smtClean="0"/>
              <a:t>Emisiones emitidas: 30 ton/año</a:t>
            </a:r>
            <a:endParaRPr lang="es-CO" dirty="0"/>
          </a:p>
        </p:txBody>
      </p:sp>
      <p:sp>
        <p:nvSpPr>
          <p:cNvPr id="28" name="AutoShape 5" descr="Resultado de imagen para mct transpor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0" name="AutoShape 7" descr="Resultado de imagen para mct transpor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32" y="1603038"/>
            <a:ext cx="856256" cy="54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Rectángulo"/>
          <p:cNvSpPr/>
          <p:nvPr/>
        </p:nvSpPr>
        <p:spPr>
          <a:xfrm>
            <a:off x="6670864" y="2218577"/>
            <a:ext cx="4546150" cy="4536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Alto consumo de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vinipel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malas practicas de reciclaje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211899" y="3896689"/>
            <a:ext cx="488589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Beneficios $: inversión inicial$ 1.040.000</a:t>
            </a:r>
          </a:p>
          <a:p>
            <a:r>
              <a:rPr lang="es-CO" dirty="0" smtClean="0"/>
              <a:t>Ahorro económico: $8.090.000</a:t>
            </a:r>
          </a:p>
          <a:p>
            <a:r>
              <a:rPr lang="es-CO" dirty="0" smtClean="0"/>
              <a:t>Retorno de inversión: 1.5 meses</a:t>
            </a:r>
            <a:endParaRPr lang="es-CO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211898" y="4987373"/>
            <a:ext cx="4885899" cy="923330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Beneficios ambientales: 4000 kg/año de Residuos </a:t>
            </a:r>
            <a:r>
              <a:rPr lang="es-CO" dirty="0"/>
              <a:t>E</a:t>
            </a:r>
            <a:r>
              <a:rPr lang="es-CO" dirty="0" smtClean="0"/>
              <a:t>vitados.</a:t>
            </a:r>
          </a:p>
          <a:p>
            <a:r>
              <a:rPr lang="es-CO" dirty="0" smtClean="0"/>
              <a:t>Residuos bajo buen manejo: 2000kg/año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994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7" y="1940184"/>
            <a:ext cx="4265881" cy="30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6273348"/>
            <a:ext cx="12178571" cy="584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coingeco@gmail.com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85611" y="297126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9" y="6270899"/>
            <a:ext cx="687739" cy="6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7" y="6397903"/>
            <a:ext cx="480053" cy="3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1" y="6375942"/>
            <a:ext cx="433732" cy="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2 Conector recto"/>
          <p:cNvCxnSpPr>
            <a:cxnSpLocks/>
          </p:cNvCxnSpPr>
          <p:nvPr/>
        </p:nvCxnSpPr>
        <p:spPr>
          <a:xfrm>
            <a:off x="6720599" y="591171"/>
            <a:ext cx="919" cy="4760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7000292" y="4651506"/>
            <a:ext cx="4763175" cy="5977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especializados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26"/>
          <p:cNvSpPr/>
          <p:nvPr/>
        </p:nvSpPr>
        <p:spPr>
          <a:xfrm>
            <a:off x="177560" y="916853"/>
            <a:ext cx="641279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0225" algn="just"/>
            <a:endParaRPr lang="es-CO" sz="2400" kern="150" dirty="0">
              <a:latin typeface="Segoe UI Light" panose="020B0502040204020203" pitchFamily="34" charset="0"/>
              <a:ea typeface="Lucida Sans Unicode" panose="020B0602030504020204" pitchFamily="34" charset="0"/>
              <a:cs typeface="Segoe UI Light" panose="020B0502040204020203" pitchFamily="34" charset="0"/>
            </a:endParaRPr>
          </a:p>
          <a:p>
            <a:pPr indent="-120225" algn="just"/>
            <a:r>
              <a:rPr lang="es-CO" sz="2400" kern="150" dirty="0">
                <a:latin typeface="Segoe UI Light" panose="020B0502040204020203" pitchFamily="34" charset="0"/>
                <a:ea typeface="Lucida Sans Unicode" panose="020B0602030504020204" pitchFamily="34" charset="0"/>
                <a:cs typeface="Segoe UI Light" panose="020B0502040204020203" pitchFamily="34" charset="0"/>
              </a:rPr>
              <a:t>Buscamos que sus procesos </a:t>
            </a:r>
            <a:r>
              <a:rPr lang="es-CO" sz="2400" kern="150" dirty="0" smtClean="0">
                <a:latin typeface="Segoe UI Light" panose="020B0502040204020203" pitchFamily="34" charset="0"/>
                <a:ea typeface="Lucida Sans Unicode" panose="020B0602030504020204" pitchFamily="34" charset="0"/>
                <a:cs typeface="Segoe UI Light" panose="020B0502040204020203" pitchFamily="34" charset="0"/>
              </a:rPr>
              <a:t>sean más </a:t>
            </a:r>
            <a:r>
              <a:rPr lang="es-CO" sz="2400" kern="150" dirty="0">
                <a:latin typeface="Segoe UI Light" panose="020B0502040204020203" pitchFamily="34" charset="0"/>
                <a:ea typeface="Lucida Sans Unicode" panose="020B0602030504020204" pitchFamily="34" charset="0"/>
                <a:cs typeface="Segoe UI Light" panose="020B0502040204020203" pitchFamily="34" charset="0"/>
              </a:rPr>
              <a:t>adecuados y cumplan con altos estándares de calidad; para </a:t>
            </a:r>
            <a:r>
              <a:rPr lang="es-CO" sz="2400" kern="150" dirty="0" smtClean="0">
                <a:latin typeface="Segoe UI Light" panose="020B0502040204020203" pitchFamily="34" charset="0"/>
                <a:ea typeface="Lucida Sans Unicode" panose="020B0602030504020204" pitchFamily="34" charset="0"/>
                <a:cs typeface="Segoe UI Light" panose="020B0502040204020203" pitchFamily="34" charset="0"/>
              </a:rPr>
              <a:t>ello contamos con programas especializados en </a:t>
            </a:r>
            <a:r>
              <a:rPr lang="es-CO" sz="2400" kern="150" dirty="0">
                <a:latin typeface="Segoe UI Light" panose="020B0502040204020203" pitchFamily="34" charset="0"/>
                <a:ea typeface="Lucida Sans Unicode" panose="020B0602030504020204" pitchFamily="34" charset="0"/>
                <a:cs typeface="Segoe UI Light" panose="020B0502040204020203" pitchFamily="34" charset="0"/>
              </a:rPr>
              <a:t>:</a:t>
            </a:r>
          </a:p>
          <a:p>
            <a:pPr indent="-120225" algn="just"/>
            <a:endParaRPr lang="es-CO" sz="2400" kern="150" dirty="0">
              <a:latin typeface="Segoe UI Light" panose="020B0502040204020203" pitchFamily="34" charset="0"/>
              <a:ea typeface="Lucida Sans Unicode" panose="020B0602030504020204" pitchFamily="34" charset="0"/>
              <a:cs typeface="Segoe UI Light" panose="020B0502040204020203" pitchFamily="34" charset="0"/>
            </a:endParaRPr>
          </a:p>
          <a:p>
            <a:pPr marL="297685" indent="-417909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CO" sz="2400" kern="150" dirty="0" smtClean="0">
                <a:latin typeface="Segoe UI Light" panose="020B0502040204020203" pitchFamily="34" charset="0"/>
                <a:ea typeface="Lucida Sans Unicode" panose="020B0602030504020204" pitchFamily="34" charset="0"/>
                <a:cs typeface="Segoe UI Light" panose="020B0502040204020203" pitchFamily="34" charset="0"/>
              </a:rPr>
              <a:t>Diseño y modelación de plantas de tratamiento.</a:t>
            </a:r>
            <a:endParaRPr lang="es-CO" sz="2400" kern="150" dirty="0">
              <a:latin typeface="Segoe UI Light" panose="020B0502040204020203" pitchFamily="34" charset="0"/>
              <a:ea typeface="Lucida Sans Unicode" panose="020B0602030504020204" pitchFamily="34" charset="0"/>
              <a:cs typeface="Segoe UI Light" panose="020B0502040204020203" pitchFamily="34" charset="0"/>
            </a:endParaRPr>
          </a:p>
          <a:p>
            <a:pPr marL="297685" indent="-417909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CO" sz="2400" kern="150" dirty="0" smtClean="0">
                <a:latin typeface="Segoe UI Light" panose="020B0502040204020203" pitchFamily="34" charset="0"/>
                <a:ea typeface="Lucida Sans Unicode" panose="020B0602030504020204" pitchFamily="34" charset="0"/>
                <a:cs typeface="Segoe UI Light" panose="020B0502040204020203" pitchFamily="34" charset="0"/>
              </a:rPr>
              <a:t>Diseño de sistemas de información geográfica.</a:t>
            </a:r>
            <a:endParaRPr lang="es-CO" sz="2400" kern="150" dirty="0">
              <a:latin typeface="Segoe UI Light" panose="020B0502040204020203" pitchFamily="34" charset="0"/>
              <a:ea typeface="Lucida Sans Unicode" panose="020B0602030504020204" pitchFamily="34" charset="0"/>
              <a:cs typeface="Segoe UI Light" panose="020B0502040204020203" pitchFamily="34" charset="0"/>
            </a:endParaRPr>
          </a:p>
          <a:p>
            <a:pPr indent="-120225" algn="just"/>
            <a:endParaRPr lang="es-CO" sz="21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Resultado de imagen para softwares ambientales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92" y="1162880"/>
            <a:ext cx="4763175" cy="35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68" y="1920869"/>
            <a:ext cx="4265881" cy="30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6273348"/>
            <a:ext cx="12178571" cy="584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coingeco@gmail.com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02400" y="2474893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9" y="6270899"/>
            <a:ext cx="687739" cy="6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27" y="6397903"/>
            <a:ext cx="480053" cy="3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1" y="6375942"/>
            <a:ext cx="433732" cy="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2 Conector recto"/>
          <p:cNvCxnSpPr>
            <a:cxnSpLocks/>
          </p:cNvCxnSpPr>
          <p:nvPr/>
        </p:nvCxnSpPr>
        <p:spPr>
          <a:xfrm>
            <a:off x="4971645" y="339781"/>
            <a:ext cx="919" cy="4760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Resultado de imagen para INGENIERO AMBIENTAL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155575" y="4870878"/>
            <a:ext cx="4593846" cy="5977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agregado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26"/>
          <p:cNvSpPr/>
          <p:nvPr/>
        </p:nvSpPr>
        <p:spPr>
          <a:xfrm>
            <a:off x="5366211" y="621814"/>
            <a:ext cx="641279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0225" algn="just"/>
            <a:endParaRPr lang="es-CO" sz="2400" kern="150" dirty="0">
              <a:latin typeface="Segoe UI Light" panose="020B0502040204020203" pitchFamily="34" charset="0"/>
              <a:ea typeface="Lucida Sans Unicode" panose="020B0602030504020204" pitchFamily="34" charset="0"/>
              <a:cs typeface="Segoe UI Light" panose="020B0502040204020203" pitchFamily="34" charset="0"/>
            </a:endParaRPr>
          </a:p>
          <a:p>
            <a:pPr algn="just"/>
            <a:endParaRPr lang="es-CO" sz="2800" dirty="0"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  <a:p>
            <a:pPr marL="271463" indent="-27146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 smtClean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Profesionales ambientales expertos en el área. </a:t>
            </a:r>
            <a:endParaRPr lang="es-CO" sz="2400" dirty="0"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  <a:p>
            <a:pPr marL="271463" indent="-27146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 smtClean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Cumplimiento de normatividad colombiana.</a:t>
            </a:r>
            <a:endParaRPr lang="es-CO" sz="2400" dirty="0"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  <a:p>
            <a:pPr marL="271463" indent="-27146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Personal capacitado </a:t>
            </a:r>
            <a:r>
              <a:rPr lang="es-CO" sz="2400" dirty="0" smtClean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en consultoría y asesorías ambientales.</a:t>
            </a:r>
            <a:endParaRPr lang="es-CO" sz="2400" dirty="0"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  <a:p>
            <a:pPr marL="271463" indent="-27146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Pago de Parafiscales al día.</a:t>
            </a:r>
          </a:p>
          <a:p>
            <a:pPr marL="271463" indent="-27146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 smtClean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Entrega a satisfacción a nuestros clientes.</a:t>
            </a:r>
            <a:endParaRPr lang="es-CO" sz="2400" dirty="0"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  <a:p>
            <a:pPr marL="271463" indent="-27146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 smtClean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Eficiencia ante los procesos de producción de las compañías.</a:t>
            </a:r>
            <a:endParaRPr lang="es-CO" sz="2400" dirty="0">
              <a:latin typeface="Segoe UI Light" panose="020B0502040204020203" pitchFamily="34" charset="0"/>
              <a:ea typeface="Tahoma" pitchFamily="34" charset="0"/>
              <a:cs typeface="Segoe UI Light" panose="020B0502040204020203" pitchFamily="34" charset="0"/>
            </a:endParaRPr>
          </a:p>
          <a:p>
            <a:pPr marL="271463" indent="-271463" algn="just">
              <a:buClr>
                <a:srgbClr val="92D050"/>
              </a:buClr>
              <a:buFont typeface="Wingdings" pitchFamily="2" charset="2"/>
              <a:buChar char="ü"/>
            </a:pPr>
            <a:r>
              <a:rPr lang="es-CO" sz="2400" dirty="0">
                <a:latin typeface="Segoe UI Light" panose="020B0502040204020203" pitchFamily="34" charset="0"/>
                <a:ea typeface="Tahoma" pitchFamily="34" charset="0"/>
                <a:cs typeface="Segoe UI Light" panose="020B0502040204020203" pitchFamily="34" charset="0"/>
              </a:rPr>
              <a:t>Siempre dispuesto a prestarle un buen servicio.</a:t>
            </a:r>
          </a:p>
          <a:p>
            <a:pPr indent="-120225" algn="just"/>
            <a:endParaRPr lang="es-CO" sz="2100" kern="150" dirty="0"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Resultado de imagen para ingenieros ambientales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1814"/>
            <a:ext cx="4593846" cy="42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17" y="1299137"/>
            <a:ext cx="4265881" cy="30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Resultado de imagen para telefono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6" name="AutoShape 8" descr="Resultado de imagen para telefono"/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sp>
        <p:nvSpPr>
          <p:cNvPr id="7" name="AutoShape 10" descr="Resultado de imagen para telefono"/>
          <p:cNvSpPr>
            <a:spLocks noChangeAspect="1" noChangeArrowheads="1"/>
          </p:cNvSpPr>
          <p:nvPr/>
        </p:nvSpPr>
        <p:spPr bwMode="auto">
          <a:xfrm>
            <a:off x="6299200" y="3632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O" sz="2400"/>
          </a:p>
        </p:txBody>
      </p:sp>
      <p:cxnSp>
        <p:nvCxnSpPr>
          <p:cNvPr id="12" name="2 Conector recto"/>
          <p:cNvCxnSpPr>
            <a:cxnSpLocks/>
          </p:cNvCxnSpPr>
          <p:nvPr/>
        </p:nvCxnSpPr>
        <p:spPr>
          <a:xfrm>
            <a:off x="5665174" y="577012"/>
            <a:ext cx="919" cy="4760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273742" y="218766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296" algn="just"/>
            <a:endParaRPr lang="es-ES" sz="2800" b="1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60296" algn="just"/>
            <a:r>
              <a:rPr lang="es-ES" sz="2800" kern="150" dirty="0" smtClean="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x</a:t>
            </a:r>
            <a:endParaRPr lang="es-ES" sz="2800" kern="150" dirty="0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4"/>
          <p:cNvSpPr txBox="1"/>
          <p:nvPr/>
        </p:nvSpPr>
        <p:spPr>
          <a:xfrm>
            <a:off x="911656" y="3025895"/>
            <a:ext cx="453380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COINGECO</a:t>
            </a:r>
          </a:p>
          <a:p>
            <a:pPr algn="ctr"/>
            <a:r>
              <a:rPr lang="es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Ideales en proyectos y servicios ambientales</a:t>
            </a:r>
            <a:endParaRPr lang="es-E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46"/>
          <p:cNvSpPr txBox="1"/>
          <p:nvPr/>
        </p:nvSpPr>
        <p:spPr>
          <a:xfrm>
            <a:off x="5977547" y="4291504"/>
            <a:ext cx="4019690" cy="19697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628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Paola Archila Contreras</a:t>
            </a:r>
          </a:p>
          <a:p>
            <a:r>
              <a:rPr lang="es-ES" sz="1400" b="1" dirty="0" smtClean="0">
                <a:solidFill>
                  <a:srgbClr val="8DB33D"/>
                </a:solidFill>
                <a:latin typeface="Gotham Rounded Book"/>
                <a:cs typeface="Gotham Rounded Book"/>
              </a:rPr>
              <a:t>Directora Comercial</a:t>
            </a:r>
          </a:p>
          <a:p>
            <a:r>
              <a:rPr lang="es-ES" sz="1400" b="1" dirty="0" err="1">
                <a:solidFill>
                  <a:srgbClr val="8DB33D"/>
                </a:solidFill>
                <a:latin typeface="Gotham Rounded Book"/>
                <a:cs typeface="Gotham Rounded Book"/>
              </a:rPr>
              <a:t>Coingeco</a:t>
            </a:r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 </a:t>
            </a:r>
          </a:p>
          <a:p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Dirección: xxx</a:t>
            </a:r>
          </a:p>
          <a:p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coingeco@gmail.com</a:t>
            </a:r>
          </a:p>
          <a:p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Bogotá D.C</a:t>
            </a:r>
          </a:p>
          <a:p>
            <a:r>
              <a:rPr lang="es-CO" sz="1400" b="1" dirty="0" err="1">
                <a:solidFill>
                  <a:srgbClr val="628A3C"/>
                </a:solidFill>
                <a:latin typeface="Gotham Rounded Book"/>
                <a:cs typeface="Gotham Rounded Book"/>
              </a:rPr>
              <a:t>Cel</a:t>
            </a:r>
            <a:r>
              <a:rPr lang="es-CO" sz="1400" b="1" dirty="0">
                <a:solidFill>
                  <a:srgbClr val="628A3C"/>
                </a:solidFill>
                <a:latin typeface="Gotham Rounded Book"/>
                <a:cs typeface="Gotham Rounded Book"/>
              </a:rPr>
              <a:t>: </a:t>
            </a:r>
            <a:r>
              <a:rPr lang="es-CO" sz="1400" b="1" dirty="0" smtClean="0">
                <a:solidFill>
                  <a:srgbClr val="628A3C"/>
                </a:solidFill>
                <a:latin typeface="Gotham Rounded Book"/>
                <a:cs typeface="Gotham Rounded Book"/>
              </a:rPr>
              <a:t>310 5673765</a:t>
            </a:r>
            <a:endParaRPr lang="es-CO" sz="1400" b="1" dirty="0">
              <a:solidFill>
                <a:srgbClr val="628A3C"/>
              </a:solidFill>
              <a:latin typeface="Gotham Rounded Book"/>
              <a:cs typeface="Gotham Rounded Book"/>
            </a:endParaRPr>
          </a:p>
          <a:p>
            <a:endParaRPr lang="es-ES" sz="1400" dirty="0">
              <a:solidFill>
                <a:srgbClr val="628A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46"/>
          <p:cNvSpPr txBox="1"/>
          <p:nvPr/>
        </p:nvSpPr>
        <p:spPr>
          <a:xfrm>
            <a:off x="5977547" y="2321734"/>
            <a:ext cx="3198311" cy="19697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628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Diego Ballesteros</a:t>
            </a:r>
          </a:p>
          <a:p>
            <a:r>
              <a:rPr lang="es-ES" sz="1400" b="1" dirty="0" smtClean="0">
                <a:solidFill>
                  <a:srgbClr val="8DB33D"/>
                </a:solidFill>
                <a:latin typeface="Gotham Rounded Book"/>
                <a:cs typeface="Gotham Rounded Book"/>
              </a:rPr>
              <a:t>Director de Ingeniería</a:t>
            </a:r>
          </a:p>
          <a:p>
            <a:r>
              <a:rPr lang="es-ES" sz="1400" b="1" dirty="0" err="1">
                <a:solidFill>
                  <a:srgbClr val="8DB33D"/>
                </a:solidFill>
                <a:latin typeface="Gotham Rounded Book"/>
                <a:cs typeface="Gotham Rounded Book"/>
              </a:rPr>
              <a:t>Coingeco</a:t>
            </a:r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 </a:t>
            </a:r>
          </a:p>
          <a:p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Dirección: xxx</a:t>
            </a:r>
          </a:p>
          <a:p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coingeco@gmail.com</a:t>
            </a:r>
          </a:p>
          <a:p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Bogotá D.C</a:t>
            </a:r>
          </a:p>
          <a:p>
            <a:r>
              <a:rPr lang="es-CO" sz="1400" b="1" dirty="0" err="1" smtClean="0">
                <a:solidFill>
                  <a:srgbClr val="628A3C"/>
                </a:solidFill>
                <a:latin typeface="Gotham Rounded Book"/>
                <a:cs typeface="Gotham Rounded Book"/>
              </a:rPr>
              <a:t>Cel</a:t>
            </a:r>
            <a:r>
              <a:rPr lang="es-CO" sz="1400" b="1" dirty="0" smtClean="0">
                <a:solidFill>
                  <a:srgbClr val="628A3C"/>
                </a:solidFill>
                <a:latin typeface="Gotham Rounded Book"/>
                <a:cs typeface="Gotham Rounded Book"/>
              </a:rPr>
              <a:t>: 313 3444824</a:t>
            </a:r>
            <a:endParaRPr lang="es-CO" sz="1400" b="1" dirty="0">
              <a:solidFill>
                <a:srgbClr val="628A3C"/>
              </a:solidFill>
              <a:latin typeface="Gotham Rounded Book"/>
              <a:cs typeface="Gotham Rounded Book"/>
            </a:endParaRPr>
          </a:p>
          <a:p>
            <a:endParaRPr lang="es-ES" sz="1400" dirty="0">
              <a:solidFill>
                <a:srgbClr val="628A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46"/>
          <p:cNvSpPr txBox="1"/>
          <p:nvPr/>
        </p:nvSpPr>
        <p:spPr>
          <a:xfrm>
            <a:off x="5977547" y="221781"/>
            <a:ext cx="3421129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628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Fernando Sanabria</a:t>
            </a:r>
          </a:p>
          <a:p>
            <a:r>
              <a:rPr lang="es-ES" sz="1400" b="1" dirty="0" smtClean="0">
                <a:solidFill>
                  <a:srgbClr val="8DB33D"/>
                </a:solidFill>
                <a:latin typeface="Gotham Rounded Book"/>
                <a:cs typeface="Gotham Rounded Book"/>
              </a:rPr>
              <a:t>Director General</a:t>
            </a:r>
          </a:p>
          <a:p>
            <a:r>
              <a:rPr lang="es-ES" sz="1400" b="1" dirty="0" err="1" smtClean="0">
                <a:solidFill>
                  <a:srgbClr val="8DB33D"/>
                </a:solidFill>
                <a:latin typeface="Gotham Rounded Book"/>
                <a:cs typeface="Gotham Rounded Book"/>
              </a:rPr>
              <a:t>Coingeco</a:t>
            </a:r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 </a:t>
            </a:r>
            <a:endParaRPr lang="es-ES" sz="1400" b="1" dirty="0" smtClean="0">
              <a:solidFill>
                <a:srgbClr val="8DB33D"/>
              </a:solidFill>
              <a:latin typeface="Gotham Rounded Book"/>
              <a:cs typeface="Gotham Rounded Book"/>
            </a:endParaRPr>
          </a:p>
          <a:p>
            <a:r>
              <a:rPr lang="es-ES" sz="1400" b="1" dirty="0" smtClean="0">
                <a:solidFill>
                  <a:srgbClr val="8DB33D"/>
                </a:solidFill>
                <a:latin typeface="Gotham Rounded Book"/>
                <a:cs typeface="Gotham Rounded Book"/>
              </a:rPr>
              <a:t>Dirección</a:t>
            </a:r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: </a:t>
            </a:r>
            <a:r>
              <a:rPr lang="es-ES" sz="1400" b="1" dirty="0" smtClean="0">
                <a:solidFill>
                  <a:srgbClr val="8DB33D"/>
                </a:solidFill>
                <a:latin typeface="Gotham Rounded Book"/>
                <a:cs typeface="Gotham Rounded Book"/>
              </a:rPr>
              <a:t>xxx</a:t>
            </a:r>
          </a:p>
          <a:p>
            <a:r>
              <a:rPr lang="es-ES" sz="1400" b="1" dirty="0" smtClean="0">
                <a:solidFill>
                  <a:srgbClr val="8DB33D"/>
                </a:solidFill>
                <a:latin typeface="Gotham Rounded Book"/>
                <a:cs typeface="Gotham Rounded Book"/>
              </a:rPr>
              <a:t>coingeco@gmail.com</a:t>
            </a:r>
          </a:p>
          <a:p>
            <a:r>
              <a:rPr lang="es-ES" sz="1400" b="1" dirty="0">
                <a:solidFill>
                  <a:srgbClr val="8DB33D"/>
                </a:solidFill>
                <a:latin typeface="Gotham Rounded Book"/>
                <a:cs typeface="Gotham Rounded Book"/>
              </a:rPr>
              <a:t>Bogotá </a:t>
            </a:r>
            <a:r>
              <a:rPr lang="es-ES" sz="1400" b="1" dirty="0" smtClean="0">
                <a:solidFill>
                  <a:srgbClr val="8DB33D"/>
                </a:solidFill>
                <a:latin typeface="Gotham Rounded Book"/>
                <a:cs typeface="Gotham Rounded Book"/>
              </a:rPr>
              <a:t>D.C</a:t>
            </a:r>
          </a:p>
          <a:p>
            <a:r>
              <a:rPr lang="es-CO" sz="1400" b="1" dirty="0" err="1" smtClean="0">
                <a:solidFill>
                  <a:srgbClr val="628A3C"/>
                </a:solidFill>
                <a:latin typeface="Gotham Rounded Book"/>
                <a:cs typeface="Gotham Rounded Book"/>
              </a:rPr>
              <a:t>Cel</a:t>
            </a:r>
            <a:r>
              <a:rPr lang="es-CO" sz="1400" b="1" dirty="0" smtClean="0">
                <a:solidFill>
                  <a:srgbClr val="628A3C"/>
                </a:solidFill>
                <a:latin typeface="Gotham Rounded Book"/>
                <a:cs typeface="Gotham Rounded Book"/>
              </a:rPr>
              <a:t>: 314 2051286</a:t>
            </a:r>
            <a:endParaRPr lang="es-CO" sz="1400" b="1" dirty="0">
              <a:solidFill>
                <a:srgbClr val="628A3C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479008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417</Words>
  <Application>Microsoft Office PowerPoint</Application>
  <PresentationFormat>Personalizado</PresentationFormat>
  <Paragraphs>99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ECOPOSITIVA S.A.S. E.S.P</dc:creator>
  <cp:lastModifiedBy>YENNI Y SAMUEL</cp:lastModifiedBy>
  <cp:revision>66</cp:revision>
  <dcterms:created xsi:type="dcterms:W3CDTF">2018-06-06T21:21:33Z</dcterms:created>
  <dcterms:modified xsi:type="dcterms:W3CDTF">2018-09-15T20:48:35Z</dcterms:modified>
</cp:coreProperties>
</file>